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1" r:id="rId3"/>
    <p:sldId id="264" r:id="rId4"/>
    <p:sldId id="266" r:id="rId5"/>
    <p:sldId id="267" r:id="rId6"/>
    <p:sldId id="290" r:id="rId7"/>
    <p:sldId id="268" r:id="rId8"/>
    <p:sldId id="270" r:id="rId9"/>
    <p:sldId id="291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2" r:id="rId26"/>
    <p:sldId id="285" r:id="rId27"/>
    <p:sldId id="286" r:id="rId28"/>
    <p:sldId id="287" r:id="rId29"/>
    <p:sldId id="288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9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47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FB039-A863-1948-B2EE-9026332A9C0B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7D4C-358E-6A40-ABD0-78E9598A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451F-26B7-424C-9998-253AE7240709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E0556-36F6-B243-8FCD-1683CAD5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5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1864"/>
            <a:ext cx="7772400" cy="9385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23132"/>
            <a:ext cx="6400800" cy="12526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BC2-EFEA-824D-9B02-0FE8BCB5A938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6UJ3I8KQTu4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CF9/Databases.RGDemo" TargetMode="External"/><Relationship Id="rId7" Type="http://schemas.openxmlformats.org/officeDocument/2006/relationships/image" Target="../media/image34.png"/><Relationship Id="rId2" Type="http://schemas.openxmlformats.org/officeDocument/2006/relationships/hyperlink" Target="mailto:ehwang@practicefusion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practicefusion.com/careers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-gate.com/sitc13-feedba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acticefusion.com/care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61904"/>
            <a:ext cx="7772400" cy="1729441"/>
          </a:xfrm>
        </p:spPr>
        <p:txBody>
          <a:bodyPr>
            <a:normAutofit/>
          </a:bodyPr>
          <a:lstStyle/>
          <a:p>
            <a:r>
              <a:rPr lang="en-US" sz="4400" b="0" dirty="0">
                <a:latin typeface="Cachet Pro Medium" panose="020B0606030504020203" pitchFamily="34" charset="0"/>
                <a:cs typeface="Cachet Pro Bold"/>
              </a:rPr>
              <a:t>Database Build and </a:t>
            </a:r>
            <a:r>
              <a:rPr lang="en-US" sz="4400" b="0" dirty="0" smtClean="0">
                <a:latin typeface="Cachet Pro Medium" panose="020B0606030504020203" pitchFamily="34" charset="0"/>
                <a:cs typeface="Cachet Pro Bold"/>
              </a:rPr>
              <a:t>Release</a:t>
            </a:r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/>
            </a:r>
            <a:br>
              <a:rPr lang="en-US" sz="4000" b="0" dirty="0">
                <a:latin typeface="Cachet Pro Medium" panose="020B0606030504020203" pitchFamily="34" charset="0"/>
                <a:cs typeface="Cachet Pro Bold"/>
              </a:rPr>
            </a:br>
            <a:r>
              <a:rPr lang="en-US" sz="2700" b="0" dirty="0" smtClean="0">
                <a:solidFill>
                  <a:schemeClr val="bg1">
                    <a:lumMod val="6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(with Jenkins CI and SQL Source Control)</a:t>
            </a: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/>
            </a:r>
            <a:br>
              <a:rPr lang="en-US" sz="4000" b="0" dirty="0" smtClean="0">
                <a:latin typeface="Cachet Pro Medium" panose="020B0606030504020203" pitchFamily="34" charset="0"/>
                <a:cs typeface="Cachet Pro Bold"/>
              </a:rPr>
            </a:br>
            <a:r>
              <a:rPr lang="en-US" sz="2700" b="0" dirty="0" smtClean="0">
                <a:latin typeface="Cachet Pro Medium" panose="020B0606030504020203" pitchFamily="34" charset="0"/>
                <a:cs typeface="Cachet Pro Bold"/>
              </a:rPr>
              <a:t>will </a:t>
            </a:r>
            <a:r>
              <a:rPr lang="en-US" sz="2700" b="0" dirty="0">
                <a:latin typeface="Cachet Pro Medium" panose="020B0606030504020203" pitchFamily="34" charset="0"/>
                <a:cs typeface="Cachet Pro Bold"/>
              </a:rPr>
              <a:t>get started </a:t>
            </a:r>
            <a:r>
              <a:rPr lang="en-GB" sz="2700" b="0" dirty="0">
                <a:latin typeface="Cachet Pro Medium" panose="020B0606030504020203" pitchFamily="34" charset="0"/>
                <a:cs typeface="Cachet Pro Book"/>
              </a:rPr>
              <a:t>soon</a:t>
            </a:r>
            <a:endParaRPr lang="en-US" sz="2700" b="0" dirty="0">
              <a:latin typeface="Cachet Pro Medium" panose="020B0606030504020203" pitchFamily="34" charset="0"/>
              <a:cs typeface="Cachet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2" y="448630"/>
            <a:ext cx="1509186" cy="1215404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815542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Ernest Hwang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Principal Software Engineer, Practice Fusion</a:t>
            </a:r>
          </a:p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http://practicefusion.com/careers/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05" y="4505497"/>
            <a:ext cx="3333695" cy="222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“How To” guide for automating your day-to-day maintenance tasks by…</a:t>
            </a:r>
          </a:p>
          <a:p>
            <a:r>
              <a:rPr lang="en-GB" b="1" dirty="0"/>
              <a:t>*Easily*</a:t>
            </a:r>
            <a:r>
              <a:rPr lang="en-GB" dirty="0"/>
              <a:t> Versioning your database using </a:t>
            </a:r>
            <a:r>
              <a:rPr lang="en-GB" b="1" dirty="0">
                <a:solidFill>
                  <a:srgbClr val="C00000"/>
                </a:solidFill>
              </a:rPr>
              <a:t>Red Gate SQL Source Control</a:t>
            </a:r>
          </a:p>
          <a:p>
            <a:r>
              <a:rPr lang="en-GB" dirty="0"/>
              <a:t>Using Continuous Integration (via Jenkins) to validate Database builds</a:t>
            </a:r>
          </a:p>
          <a:p>
            <a:r>
              <a:rPr lang="en-GB" dirty="0"/>
              <a:t>Using Jenkins to automate database deployments</a:t>
            </a:r>
          </a:p>
          <a:p>
            <a:r>
              <a:rPr lang="en-GB" dirty="0"/>
              <a:t>Using CI / </a:t>
            </a:r>
            <a:r>
              <a:rPr lang="en-GB" dirty="0" err="1"/>
              <a:t>tSQLt</a:t>
            </a:r>
            <a:r>
              <a:rPr lang="en-GB" dirty="0"/>
              <a:t>  / </a:t>
            </a:r>
            <a:r>
              <a:rPr lang="en-GB" b="1" dirty="0">
                <a:solidFill>
                  <a:srgbClr val="C00000"/>
                </a:solidFill>
              </a:rPr>
              <a:t>SQL Test</a:t>
            </a:r>
            <a:r>
              <a:rPr lang="en-GB" b="1" dirty="0"/>
              <a:t> </a:t>
            </a:r>
            <a:r>
              <a:rPr lang="en-GB" dirty="0"/>
              <a:t>to run unit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68" y="3761537"/>
            <a:ext cx="2959331" cy="29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934"/>
            <a:ext cx="8229600" cy="4525963"/>
          </a:xfrm>
        </p:spPr>
        <p:txBody>
          <a:bodyPr/>
          <a:lstStyle/>
          <a:p>
            <a:r>
              <a:rPr lang="en-GB" dirty="0"/>
              <a:t>Experience with source control management systems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svn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TFS, git, Hg)</a:t>
            </a:r>
          </a:p>
          <a:p>
            <a:r>
              <a:rPr lang="en-GB" dirty="0"/>
              <a:t>Familiarity with Continuous Integration Products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(Jenkins, Team City, Cruise Control)</a:t>
            </a:r>
          </a:p>
          <a:p>
            <a:r>
              <a:rPr lang="en-GB" dirty="0"/>
              <a:t>Awareness of build scripting languages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(ant,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MSBuild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2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is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</a:rPr>
              <a:t>SQL Server 2008 / 2012</a:t>
            </a:r>
          </a:p>
          <a:p>
            <a:r>
              <a:rPr lang="en-US" sz="2400" dirty="0">
                <a:latin typeface="Arial"/>
                <a:cs typeface="Arial"/>
              </a:rPr>
              <a:t>      Red Gate SQL Source Control</a:t>
            </a:r>
          </a:p>
          <a:p>
            <a:r>
              <a:rPr lang="en-US" sz="2400" dirty="0">
                <a:latin typeface="Arial"/>
                <a:cs typeface="Arial"/>
              </a:rPr>
              <a:t>      Red Gate SQL Compare</a:t>
            </a:r>
          </a:p>
          <a:p>
            <a:r>
              <a:rPr lang="en-US" sz="2400" dirty="0">
                <a:latin typeface="Arial"/>
                <a:cs typeface="Arial"/>
              </a:rPr>
              <a:t>      Red Gate SQL Data Compare</a:t>
            </a:r>
          </a:p>
          <a:p>
            <a:r>
              <a:rPr lang="en-US" sz="2400" dirty="0">
                <a:latin typeface="Arial"/>
                <a:cs typeface="Arial"/>
              </a:rPr>
              <a:t>      Jenkins Continuous Integration Server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  <a:hlinkClick r:id="rId2"/>
              </a:rPr>
              <a:t>http://jenkins-ci.org/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Promoted Build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Copy Artifacts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Version Plugin</a:t>
            </a:r>
          </a:p>
          <a:p>
            <a:pPr lvl="1"/>
            <a:r>
              <a:rPr lang="en-US" sz="2400" dirty="0" err="1">
                <a:latin typeface="Arial"/>
                <a:cs typeface="Arial"/>
              </a:rPr>
              <a:t>Git</a:t>
            </a:r>
            <a:r>
              <a:rPr lang="en-US" sz="2400" dirty="0">
                <a:latin typeface="Arial"/>
                <a:cs typeface="Arial"/>
              </a:rPr>
              <a:t> Plugin</a:t>
            </a:r>
          </a:p>
          <a:p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 err="1">
                <a:latin typeface="Arial"/>
                <a:cs typeface="Arial"/>
              </a:rPr>
              <a:t>MSBuild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1566947"/>
            <a:ext cx="458403" cy="458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5" y="1999472"/>
            <a:ext cx="400253" cy="400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4" y="2381244"/>
            <a:ext cx="467631" cy="467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2818440"/>
            <a:ext cx="365760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9" y="3249596"/>
            <a:ext cx="368624" cy="510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5591523"/>
            <a:ext cx="430772" cy="3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Source Control </a:t>
            </a:r>
            <a:r>
              <a:rPr lang="en-US" dirty="0" smtClean="0">
                <a:latin typeface="Arial"/>
                <a:cs typeface="Arial"/>
              </a:rPr>
              <a:t>plug </a:t>
            </a:r>
            <a:r>
              <a:rPr lang="en-US" dirty="0">
                <a:latin typeface="Arial"/>
                <a:cs typeface="Arial"/>
              </a:rPr>
              <a:t>in for SQL Server Management Studio</a:t>
            </a:r>
          </a:p>
          <a:p>
            <a:r>
              <a:rPr lang="en-US" dirty="0">
                <a:latin typeface="Arial"/>
                <a:cs typeface="Arial"/>
              </a:rPr>
              <a:t>Creates a “snapshot” of the database schema defined by CREATE scripts</a:t>
            </a:r>
          </a:p>
          <a:p>
            <a:r>
              <a:rPr lang="en-US" dirty="0">
                <a:latin typeface="Arial"/>
                <a:cs typeface="Arial"/>
              </a:rPr>
              <a:t>Snapshot is consumable by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dirty="0">
                <a:latin typeface="Arial"/>
                <a:cs typeface="Arial"/>
              </a:rPr>
              <a:t> and may be used to compare against the schema of an actual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Source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SQL Source Control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 </a:t>
            </a:r>
            <a:r>
              <a:rPr lang="en-US" dirty="0">
                <a:latin typeface="Arial"/>
                <a:cs typeface="Arial"/>
              </a:rPr>
              <a:t>SSMS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TortoiseSVN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Windows Explorer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5" y="3320999"/>
            <a:ext cx="533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3" y="3206699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54" y="4600170"/>
            <a:ext cx="1192975" cy="86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88" y="4495632"/>
            <a:ext cx="1076695" cy="1076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3048000"/>
            <a:ext cx="1079398" cy="1079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4388390"/>
            <a:ext cx="1079398" cy="1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9" y="4008989"/>
            <a:ext cx="581198" cy="581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75" y="4044046"/>
            <a:ext cx="581198" cy="58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43" y="3911869"/>
            <a:ext cx="611043" cy="845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4517" y="1422363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GitHub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34506" y="4706370"/>
            <a:ext cx="192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Copy of</a:t>
            </a:r>
            <a:br>
              <a:rPr lang="en-US" dirty="0" smtClean="0"/>
            </a:br>
            <a:r>
              <a:rPr lang="en-US" dirty="0" err="1" smtClean="0"/>
              <a:t>RGDemo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8262" y="4827636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Dev, QA, &amp; Prod</a:t>
            </a:r>
            <a:br>
              <a:rPr lang="en-US" dirty="0" smtClean="0"/>
            </a:b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54" y="3429047"/>
            <a:ext cx="265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Developer Workstation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4826" y="3100948"/>
            <a:ext cx="298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Build and Database Server</a:t>
            </a:r>
            <a:br>
              <a:rPr lang="en-US" sz="2000" b="1" dirty="0" smtClean="0"/>
            </a:br>
            <a:r>
              <a:rPr lang="en-US" sz="2000" b="1" dirty="0" smtClean="0"/>
              <a:t>(Windows Azure VM)</a:t>
            </a:r>
            <a:endParaRPr lang="en-US" sz="2000" b="1" dirty="0"/>
          </a:p>
        </p:txBody>
      </p:sp>
      <p:pic>
        <p:nvPicPr>
          <p:cNvPr id="13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7" y="1687772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Commiting</a:t>
            </a:r>
            <a:r>
              <a:rPr lang="en-US" dirty="0" smtClean="0"/>
              <a:t> Changes to Source Control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1"/>
            <a:ext cx="8229600" cy="3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Font typeface="Arial"/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" y="2966556"/>
            <a:ext cx="1162396" cy="116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3" y="3008055"/>
            <a:ext cx="1079398" cy="107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84" y="3166754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75" y="3008055"/>
            <a:ext cx="1079398" cy="10793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275" y="4350257"/>
            <a:ext cx="1816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Local Database</a:t>
            </a:r>
          </a:p>
          <a:p>
            <a:pPr algn="ctr"/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26921" y="4211758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6212" y="4211758"/>
            <a:ext cx="230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Changes committed to SCM repository</a:t>
            </a:r>
            <a:endParaRPr lang="en-US" dirty="0"/>
          </a:p>
        </p:txBody>
      </p:sp>
      <p:pic>
        <p:nvPicPr>
          <p:cNvPr id="1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66" y="2847377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Continuous Integration fit 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/>
                <a:cs typeface="Arial"/>
              </a:rPr>
              <a:t>The CI server polls the repository for changes</a:t>
            </a:r>
          </a:p>
          <a:p>
            <a:r>
              <a:rPr lang="en-US" sz="2200" dirty="0">
                <a:latin typeface="Arial"/>
                <a:cs typeface="Arial"/>
              </a:rPr>
              <a:t>When changes are checked in, the CI job kicks off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Verifies that the database can be built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Builds a brand new database from scratch using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sz="2200" dirty="0">
                <a:latin typeface="Arial"/>
                <a:cs typeface="Arial"/>
              </a:rPr>
              <a:t> and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Data Compare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Runs unit tests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 should fail if unit tests do not succeed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Archives the artifacts (for deployments)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Artifacts can include build/test reports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Emails engineers if there are problems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0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484"/>
            <a:ext cx="8233725" cy="4631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I’M THE ONE WHO DROPS TABLES!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(demo)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1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Changes to Different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i="1" dirty="0">
                <a:latin typeface="Arial"/>
                <a:cs typeface="Arial"/>
              </a:rPr>
              <a:t>Promoted Builds </a:t>
            </a:r>
            <a:r>
              <a:rPr lang="en-US" dirty="0">
                <a:latin typeface="Arial"/>
                <a:cs typeface="Arial"/>
              </a:rPr>
              <a:t>plug in can be used to deploy changes to Integration/QA/Staging/Production environments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Data Compare </a:t>
            </a:r>
            <a:r>
              <a:rPr lang="en-US" dirty="0">
                <a:latin typeface="Arial"/>
                <a:cs typeface="Arial"/>
              </a:rPr>
              <a:t>are used to deploy changes between the sourced controlled database and your development environments</a:t>
            </a:r>
          </a:p>
          <a:p>
            <a:r>
              <a:rPr lang="en-US" dirty="0">
                <a:latin typeface="Arial"/>
                <a:cs typeface="Arial"/>
              </a:rPr>
              <a:t>Deploying to Production and/or Staging can be configured to just create the scripts as opposed to forcing the synchronization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>
                <a:latin typeface="Cachet Pro Medium" panose="020B0606030504020203" pitchFamily="34" charset="0"/>
                <a:cs typeface="Cachet Pro Bold"/>
              </a:rPr>
              <a:t>While you’re waiting, check out </a:t>
            </a:r>
            <a:r>
              <a:rPr lang="en-US" sz="2800" b="0" dirty="0" smtClean="0">
                <a:latin typeface="Cachet Pro Medium" panose="020B0606030504020203" pitchFamily="34" charset="0"/>
                <a:cs typeface="Cachet Pro Bold"/>
                <a:hlinkClick r:id="rId5"/>
              </a:rPr>
              <a:t>SQL Prompt</a:t>
            </a:r>
            <a:endParaRPr lang="en-GB" sz="2800" b="0" dirty="0">
              <a:latin typeface="Cachet Pro Bold"/>
              <a:cs typeface="Cachet Pro Bold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pic>
        <p:nvPicPr>
          <p:cNvPr id="4" name="prom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128523"/>
            <a:ext cx="8162829" cy="45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33686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</a:t>
            </a:r>
            <a:r>
              <a:rPr lang="en-US" dirty="0" err="1"/>
              <a:t>Dev</a:t>
            </a:r>
            <a:r>
              <a:rPr lang="en-US" dirty="0"/>
              <a:t> / QA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3" y="3048000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3143250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71" y="3022647"/>
            <a:ext cx="812699" cy="81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16" y="3022650"/>
            <a:ext cx="812699" cy="81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06" y="2847802"/>
            <a:ext cx="1162396" cy="1162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794" y="4346369"/>
            <a:ext cx="198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Source Control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6384" y="4486778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Compare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2592" y="4486778"/>
            <a:ext cx="270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Development Environment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8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Database “Version”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Make sure the Jenkins Versioning plugin is installed</a:t>
            </a:r>
          </a:p>
          <a:p>
            <a:r>
              <a:rPr lang="en-US" dirty="0">
                <a:latin typeface="Arial"/>
                <a:cs typeface="Arial"/>
              </a:rPr>
              <a:t>Create a User Defined Function called </a:t>
            </a:r>
            <a:r>
              <a:rPr lang="en-US" dirty="0" err="1">
                <a:latin typeface="Arial"/>
                <a:cs typeface="Arial"/>
              </a:rPr>
              <a:t>dbo.DATABASE_VERSION</a:t>
            </a:r>
            <a:r>
              <a:rPr lang="en-US" dirty="0">
                <a:latin typeface="Arial"/>
                <a:cs typeface="Arial"/>
              </a:rPr>
              <a:t>()</a:t>
            </a:r>
          </a:p>
          <a:p>
            <a:r>
              <a:rPr lang="en-US" dirty="0">
                <a:latin typeface="Arial"/>
                <a:cs typeface="Arial"/>
              </a:rPr>
              <a:t>Create a build step that updates the UDF with the version number</a:t>
            </a:r>
          </a:p>
          <a:p>
            <a:r>
              <a:rPr lang="en-US" dirty="0">
                <a:latin typeface="Arial"/>
                <a:cs typeface="Arial"/>
              </a:rPr>
              <a:t>The updated UDF will be archived and used with deployments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8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your Database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Demo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updates</a:t>
            </a:r>
          </a:p>
          <a:p>
            <a:pPr algn="ctr"/>
            <a:r>
              <a:rPr lang="en-US" dirty="0" err="1" smtClean="0"/>
              <a:t>dbo.DATABASE_VERSION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67" y="2887490"/>
            <a:ext cx="1146064" cy="11460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Updated UDF Archived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2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tSQLt</a:t>
            </a:r>
            <a:r>
              <a:rPr lang="en-US" dirty="0"/>
              <a:t>  and SQL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Arial"/>
                <a:cs typeface="Arial"/>
              </a:rPr>
              <a:t>tSQLt</a:t>
            </a:r>
            <a:r>
              <a:rPr lang="en-US" sz="2400" dirty="0" smtClean="0">
                <a:latin typeface="Arial"/>
                <a:cs typeface="Arial"/>
              </a:rPr>
              <a:t> is an open source set of stored procedures and functions to facilitate Unit Testing in SQL databases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Arial"/>
                <a:cs typeface="Arial"/>
              </a:rPr>
              <a:t>SQL Test </a:t>
            </a:r>
            <a:r>
              <a:rPr lang="en-US" sz="2400" dirty="0" smtClean="0">
                <a:latin typeface="Arial"/>
                <a:cs typeface="Arial"/>
              </a:rPr>
              <a:t>is a wrapper around this framework that integrates with SSMS</a:t>
            </a:r>
          </a:p>
          <a:p>
            <a:r>
              <a:rPr lang="en-US" sz="2400" dirty="0" smtClean="0">
                <a:latin typeface="Arial"/>
                <a:cs typeface="Arial"/>
              </a:rPr>
              <a:t>Your build server can enforce that your unit tests pass and generate reports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85" y="3908324"/>
            <a:ext cx="3960434" cy="23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with </a:t>
            </a:r>
            <a:r>
              <a:rPr lang="en-US" dirty="0" err="1" smtClean="0"/>
              <a:t>tSQLt</a:t>
            </a:r>
            <a:r>
              <a:rPr lang="en-US" dirty="0" smtClean="0"/>
              <a:t> / SQL 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executes</a:t>
            </a:r>
          </a:p>
          <a:p>
            <a:pPr algn="ctr"/>
            <a:r>
              <a:rPr lang="en-US" dirty="0" smtClean="0"/>
              <a:t>Unit Test procedures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Tests can pass or fail the build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7" y="3038625"/>
            <a:ext cx="797166" cy="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Migrations</a:t>
            </a:r>
            <a:endParaRPr lang="en-US" dirty="0"/>
          </a:p>
        </p:txBody>
      </p:sp>
      <p:pic>
        <p:nvPicPr>
          <p:cNvPr id="2050" name="Picture 2" descr="http://www.red-gate.com/support/SQL_Source_Control/help/3.1/soc-review-migration-scrip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6670"/>
            <a:ext cx="5715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1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1.ytimg.com/vi/cgCt6bSu89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12" y="3890356"/>
            <a:ext cx="3707054" cy="27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Springer’s Final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Saves developers time (yay!)</a:t>
            </a:r>
          </a:p>
          <a:p>
            <a:pPr lvl="1"/>
            <a:r>
              <a:rPr lang="en-GB" dirty="0"/>
              <a:t>No more maintaining update scripts</a:t>
            </a:r>
          </a:p>
          <a:p>
            <a:pPr lvl="1"/>
            <a:r>
              <a:rPr lang="en-GB" dirty="0"/>
              <a:t>Don’t need to deploy scripts when QA needs changes</a:t>
            </a:r>
          </a:p>
          <a:p>
            <a:r>
              <a:rPr lang="en-GB" dirty="0"/>
              <a:t>Identifies holes in your deployment process</a:t>
            </a:r>
          </a:p>
          <a:p>
            <a:pPr lvl="1"/>
            <a:r>
              <a:rPr lang="en-GB" dirty="0"/>
              <a:t>Are </a:t>
            </a:r>
            <a:r>
              <a:rPr lang="en-GB" dirty="0" smtClean="0"/>
              <a:t>developers or DBAs </a:t>
            </a:r>
            <a:r>
              <a:rPr lang="en-GB" dirty="0"/>
              <a:t>making changes directly to production?</a:t>
            </a:r>
          </a:p>
          <a:p>
            <a:pPr lvl="1"/>
            <a:r>
              <a:rPr lang="en-GB" dirty="0"/>
              <a:t>Are indexes/constraints missing from your </a:t>
            </a:r>
            <a:r>
              <a:rPr lang="en-GB" dirty="0" err="1"/>
              <a:t>Dev</a:t>
            </a:r>
            <a:r>
              <a:rPr lang="en-GB" dirty="0"/>
              <a:t>/QA/Prod environments?</a:t>
            </a:r>
          </a:p>
          <a:p>
            <a:r>
              <a:rPr lang="en-GB" b="1" dirty="0"/>
              <a:t>Creates a definitive database build that can be easily deployed and redeployed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8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Environments must be pristine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Process must be changed and understood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Production change scripts should be scrutinized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(especially for the first few releases)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Migration Scripts can be used to massage data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DB Replication requires more work for promotions</a:t>
            </a:r>
          </a:p>
          <a:p>
            <a:pPr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1: Other CI Servers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Jenkins (open source)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Team City (</a:t>
            </a:r>
            <a:r>
              <a:rPr lang="en-US" sz="2400" dirty="0" err="1" smtClean="0">
                <a:latin typeface="Arial"/>
                <a:cs typeface="Arial"/>
              </a:rPr>
              <a:t>JetBrains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Bamboo (</a:t>
            </a:r>
            <a:r>
              <a:rPr lang="en-US" sz="2400" dirty="0" err="1" smtClean="0">
                <a:latin typeface="Arial"/>
                <a:cs typeface="Arial"/>
              </a:rPr>
              <a:t>Atlassian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</a:t>
            </a:r>
            <a:r>
              <a:rPr lang="en-US" sz="2400" dirty="0" err="1" smtClean="0">
                <a:latin typeface="Arial"/>
                <a:cs typeface="Arial"/>
              </a:rPr>
              <a:t>CruiseControl</a:t>
            </a:r>
            <a:r>
              <a:rPr lang="en-US" sz="2400" dirty="0" smtClean="0">
                <a:latin typeface="Arial"/>
                <a:cs typeface="Arial"/>
              </a:rPr>
              <a:t> / CruiseControl.NET (open source)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072420"/>
            <a:ext cx="474261" cy="39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3" y="1622072"/>
            <a:ext cx="339092" cy="46923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478381"/>
            <a:ext cx="483314" cy="4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1" y="2951938"/>
            <a:ext cx="361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2: Other Source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Subversion (SVN)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Git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Team Foundation Server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Mercurial (Hg)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AccuRev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Surround SCM</a:t>
            </a:r>
          </a:p>
        </p:txBody>
      </p:sp>
    </p:spTree>
    <p:extLst>
      <p:ext uri="{BB962C8B-B14F-4D97-AF65-F5344CB8AC3E}">
        <p14:creationId xmlns:p14="http://schemas.microsoft.com/office/powerpoint/2010/main" val="369323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>While you’re </a:t>
            </a: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waiting, go on Twitter</a:t>
            </a:r>
            <a:endParaRPr lang="en-GB" sz="4000" b="0" dirty="0">
              <a:latin typeface="Cachet Pro Bold"/>
              <a:cs typeface="Cachet Pro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39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latin typeface="Cachet Pro Book"/>
                <a:cs typeface="Cachet Pro Book"/>
              </a:rPr>
              <a:t>Tweet us at </a:t>
            </a:r>
            <a:r>
              <a:rPr lang="en-GB" sz="3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@redgate #sqlinthecity </a:t>
            </a:r>
            <a:r>
              <a:rPr lang="en-GB" sz="3600" dirty="0" smtClean="0">
                <a:latin typeface="Cachet Pro Book"/>
                <a:cs typeface="Cachet Pro Book"/>
              </a:rPr>
              <a:t>and let us know how you’re enjoying the event</a:t>
            </a:r>
            <a:r>
              <a:rPr lang="en-US" sz="3600" dirty="0" smtClean="0">
                <a:latin typeface="Cachet Pro Book" pitchFamily="34" charset="0"/>
              </a:rPr>
              <a:t>, </a:t>
            </a:r>
            <a:r>
              <a:rPr lang="en-US" sz="3600" dirty="0">
                <a:latin typeface="Cachet Pro Book" pitchFamily="34" charset="0"/>
              </a:rPr>
              <a:t>speakers, sessions, </a:t>
            </a:r>
            <a:endParaRPr lang="en-US" sz="3600" dirty="0" smtClean="0">
              <a:latin typeface="Cachet Pro Book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Cachet Pro Book" pitchFamily="34" charset="0"/>
              </a:rPr>
              <a:t>food</a:t>
            </a:r>
            <a:r>
              <a:rPr lang="en-US" sz="3600" dirty="0">
                <a:latin typeface="Cachet Pro Book" pitchFamily="34" charset="0"/>
              </a:rPr>
              <a:t>, demos and </a:t>
            </a:r>
            <a:r>
              <a:rPr lang="en-US" sz="3600" dirty="0" smtClean="0">
                <a:latin typeface="Cachet Pro Book" pitchFamily="34" charset="0"/>
              </a:rPr>
              <a:t>more</a:t>
            </a:r>
          </a:p>
          <a:p>
            <a:pPr marL="0" indent="0" algn="ctr">
              <a:buNone/>
            </a:pPr>
            <a:r>
              <a:rPr lang="en-US" sz="3600" dirty="0">
                <a:latin typeface="Cachet Pro Book" pitchFamily="34" charset="0"/>
              </a:rPr>
              <a:t/>
            </a:r>
            <a:br>
              <a:rPr lang="en-US" sz="3600" dirty="0">
                <a:latin typeface="Cachet Pro Book" pitchFamily="34" charset="0"/>
              </a:rPr>
            </a:br>
            <a:r>
              <a:rPr lang="en-US" sz="4500" dirty="0" smtClean="0">
                <a:latin typeface="Cachet Pro Book" pitchFamily="34" charset="0"/>
              </a:rPr>
              <a:t>@redgate | </a:t>
            </a:r>
            <a:r>
              <a:rPr lang="en-US" sz="4500" dirty="0">
                <a:latin typeface="Cachet Pro Book" pitchFamily="34" charset="0"/>
              </a:rPr>
              <a:t>#</a:t>
            </a:r>
            <a:r>
              <a:rPr lang="en-US" sz="4500" dirty="0" smtClean="0">
                <a:latin typeface="Cachet Pro Book" pitchFamily="34" charset="0"/>
              </a:rPr>
              <a:t>sqlinthecity</a:t>
            </a:r>
            <a:endParaRPr lang="en-GB" sz="4500" dirty="0">
              <a:latin typeface="Cachet Pro Book"/>
              <a:cs typeface="Cachet Pro Book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1631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/ Contact Info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8739"/>
            <a:ext cx="8229600" cy="4393870"/>
          </a:xfrm>
        </p:spPr>
        <p:txBody>
          <a:bodyPr>
            <a:normAutofit/>
          </a:bodyPr>
          <a:lstStyle/>
          <a:p>
            <a:r>
              <a:rPr lang="en-US" dirty="0" smtClean="0"/>
              <a:t>       </a:t>
            </a:r>
            <a:r>
              <a:rPr lang="en-US" dirty="0" smtClean="0">
                <a:hlinkClick r:id="rId2"/>
              </a:rPr>
              <a:t>ehwang@practicefusion.com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ernestedcode</a:t>
            </a:r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github.com/CF9/Databases.RGDemo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b="1" i="1" dirty="0" smtClean="0">
                <a:solidFill>
                  <a:srgbClr val="FF0000"/>
                </a:solidFill>
              </a:rPr>
              <a:t>Practice Fusion </a:t>
            </a:r>
            <a:r>
              <a:rPr lang="en-US" b="1" i="1" dirty="0">
                <a:solidFill>
                  <a:srgbClr val="FF0000"/>
                </a:solidFill>
              </a:rPr>
              <a:t>is </a:t>
            </a:r>
            <a:r>
              <a:rPr lang="en-US" b="1" i="1" dirty="0" smtClean="0">
                <a:solidFill>
                  <a:srgbClr val="FF0000"/>
                </a:solidFill>
              </a:rPr>
              <a:t>Hiring </a:t>
            </a:r>
            <a:r>
              <a:rPr lang="en-US" dirty="0" smtClean="0"/>
              <a:t>(email me)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dirty="0" smtClean="0">
                <a:hlinkClick r:id="rId4"/>
              </a:rPr>
              <a:t>http://practicefusion.com/careers/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     facebook.com/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3" y="2309436"/>
            <a:ext cx="431826" cy="431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4772098"/>
            <a:ext cx="430480" cy="43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5298672"/>
            <a:ext cx="431826" cy="43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2" y="1794364"/>
            <a:ext cx="418605" cy="418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5" y="3868731"/>
            <a:ext cx="431826" cy="431826"/>
          </a:xfrm>
          <a:prstGeom prst="rect">
            <a:avLst/>
          </a:prstGeom>
        </p:spPr>
      </p:pic>
      <p:pic>
        <p:nvPicPr>
          <p:cNvPr id="11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1" y="2801151"/>
            <a:ext cx="482495" cy="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5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08284" y="2320118"/>
            <a:ext cx="8229600" cy="855261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b="0" dirty="0" smtClean="0">
                <a:solidFill>
                  <a:schemeClr val="tx1"/>
                </a:solidFill>
                <a:latin typeface="Cachet Pro Medium" panose="020B0606030504020203" pitchFamily="34" charset="0"/>
                <a:cs typeface="Arial" charset="0"/>
              </a:rPr>
              <a:t>Be sure to note down/tweet your questions to ask the speaker during the Q&amp;A at the end of the session</a:t>
            </a:r>
            <a:endParaRPr lang="en-US" b="0" dirty="0">
              <a:solidFill>
                <a:schemeClr val="tx1"/>
              </a:solidFill>
              <a:latin typeface="Cachet Pro Medium" panose="020B0606030504020203" pitchFamily="34" charset="0"/>
              <a:cs typeface="Arial" charset="0"/>
            </a:endParaRPr>
          </a:p>
        </p:txBody>
      </p:sp>
      <p:pic>
        <p:nvPicPr>
          <p:cNvPr id="9" name="Picture 8" descr="SITC_Ballo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88" y="5387904"/>
            <a:ext cx="6337931" cy="1652151"/>
          </a:xfrm>
          <a:prstGeom prst="rect">
            <a:avLst/>
          </a:prstGeom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Arial" charset="0"/>
              </a:rPr>
              <a:t>Enjoy the session</a:t>
            </a:r>
            <a:endParaRPr lang="en-GB" b="0" dirty="0">
              <a:latin typeface="Cachet Pro Medium" panose="020B060603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 fontScale="90000"/>
          </a:bodyPr>
          <a:lstStyle/>
          <a:p>
            <a:r>
              <a:rPr lang="en-GB" b="0" dirty="0" smtClean="0">
                <a:latin typeface="Cachet Pro Medium" panose="020B0606030504020203" pitchFamily="34" charset="0"/>
              </a:rPr>
              <a:t>Once you’ve viewed today’s sessions, please complete the online feedback form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8" y="2727530"/>
            <a:ext cx="2499561" cy="2499561"/>
          </a:xfrm>
        </p:spPr>
      </p:pic>
      <p:sp>
        <p:nvSpPr>
          <p:cNvPr id="5" name="Rectangle 4"/>
          <p:cNvSpPr/>
          <p:nvPr/>
        </p:nvSpPr>
        <p:spPr>
          <a:xfrm>
            <a:off x="457199" y="1895018"/>
            <a:ext cx="61073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800" u="sng" dirty="0" smtClean="0">
                <a:solidFill>
                  <a:srgbClr val="0563C1"/>
                </a:solidFill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www.red-gate.com/sitc13-feedback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endParaRPr lang="en-GB" sz="2800" dirty="0" smtClean="0"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return you can: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Red Gate book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your choice from 5PM 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a chance to win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 to SQL Server LIVE!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which will be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drawn at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5.15PM</a:t>
            </a:r>
            <a:endParaRPr lang="en-GB" sz="2800" dirty="0">
              <a:effectLst/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4362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35" y="3863181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chet Pro Medium" panose="020B0606030504020203" pitchFamily="34" charset="0"/>
                <a:cs typeface="Arial" charset="0"/>
              </a:rPr>
              <a:t>Practice Fusion is Hiring!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chet Pro Medium" panose="020B0606030504020203" pitchFamily="34" charset="0"/>
                <a:cs typeface="Arial" charset="0"/>
              </a:rPr>
              <a:t>Stop Playing Games.  Start Saving Lives.</a:t>
            </a:r>
          </a:p>
          <a:p>
            <a:pPr marL="0" indent="0">
              <a:buNone/>
            </a:pPr>
            <a:endParaRPr lang="en-US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achet Pro Medium" panose="020B0606030504020203" pitchFamily="34" charset="0"/>
                <a:cs typeface="Arial" charset="0"/>
              </a:rPr>
              <a:t>SQL Server, C#, WCF, ASP.net MVC, Ruby on Rails, Ember.js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Positions available in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San Francisco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,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Palo Alto 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and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Seattle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chet Pro Medium" panose="020B0606030504020203" pitchFamily="34" charset="0"/>
                <a:cs typeface="Arial" charset="0"/>
                <a:hlinkClick r:id="rId4"/>
              </a:rPr>
              <a:t>http://practicefusion.com/careers/</a:t>
            </a:r>
            <a:endParaRPr lang="en-US" sz="1800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8" y="3876099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Ernest Hwang, Principal Software Engineer</a:t>
            </a:r>
            <a:br>
              <a:rPr lang="en-GB" dirty="0"/>
            </a:br>
            <a:r>
              <a:rPr lang="en-GB" dirty="0"/>
              <a:t>at Practice Fusion in San Francisco  </a:t>
            </a:r>
            <a:r>
              <a:rPr lang="en-GB" i="1" dirty="0">
                <a:solidFill>
                  <a:srgbClr val="C00000"/>
                </a:solidFill>
              </a:rPr>
              <a:t>(We’re Hiring!)</a:t>
            </a:r>
          </a:p>
          <a:p>
            <a:r>
              <a:rPr lang="en-GB" dirty="0"/>
              <a:t>C</a:t>
            </a:r>
            <a:r>
              <a:rPr lang="en-GB" dirty="0" smtClean="0"/>
              <a:t>#, </a:t>
            </a:r>
            <a:r>
              <a:rPr lang="en-GB" dirty="0"/>
              <a:t>.</a:t>
            </a:r>
            <a:r>
              <a:rPr lang="en-GB" dirty="0" smtClean="0"/>
              <a:t>NET Developer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since 2001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 smtClean="0"/>
              <a:t>SQL </a:t>
            </a:r>
            <a:r>
              <a:rPr lang="en-GB" dirty="0"/>
              <a:t>Server </a:t>
            </a:r>
            <a:r>
              <a:rPr lang="en-GB" dirty="0" smtClean="0"/>
              <a:t>Developer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since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1999 (SQL Server 6.x)</a:t>
            </a:r>
          </a:p>
          <a:p>
            <a:r>
              <a:rPr lang="en-GB" dirty="0"/>
              <a:t>Using </a:t>
            </a:r>
            <a:r>
              <a:rPr lang="en-GB" b="1" dirty="0">
                <a:solidFill>
                  <a:srgbClr val="C00000"/>
                </a:solidFill>
              </a:rPr>
              <a:t>Red Gate </a:t>
            </a:r>
            <a:r>
              <a:rPr lang="en-GB" dirty="0"/>
              <a:t>for Continuous Integration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since June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2011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Practice Fusion</a:t>
            </a:r>
            <a:endParaRPr lang="en-US" dirty="0"/>
          </a:p>
        </p:txBody>
      </p:sp>
      <p:pic>
        <p:nvPicPr>
          <p:cNvPr id="2050" name="Picture 2" descr="http://i.imgur.com/0MeOl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9" y="1567267"/>
            <a:ext cx="5555268" cy="4166451"/>
          </a:xfrm>
          <a:prstGeom prst="rect">
            <a:avLst/>
          </a:prstGeom>
          <a:noFill/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pic>
        <p:nvPicPr>
          <p:cNvPr id="1026" name="Picture 2" descr="http://i1.wp.com/venturebeat.files.wordpress.com/2013/07/success-kid-meme.jpg?fit=1600%2C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55" y="1417638"/>
            <a:ext cx="6569090" cy="4372708"/>
          </a:xfrm>
          <a:prstGeom prst="rect">
            <a:avLst/>
          </a:prstGeom>
          <a:noFill/>
          <a:effectLst>
            <a:outerShdw blurRad="1143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980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</TotalTime>
  <Words>895</Words>
  <Application>Microsoft Office PowerPoint</Application>
  <PresentationFormat>On-screen Show (4:3)</PresentationFormat>
  <Paragraphs>165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Cachet Pro Bold</vt:lpstr>
      <vt:lpstr>Cachet Pro Book</vt:lpstr>
      <vt:lpstr>Cachet Pro Medium</vt:lpstr>
      <vt:lpstr>Calibri</vt:lpstr>
      <vt:lpstr>Times New Roman</vt:lpstr>
      <vt:lpstr>Default Theme</vt:lpstr>
      <vt:lpstr>Database Build and Release (with Jenkins CI and SQL Source Control) will get started soon</vt:lpstr>
      <vt:lpstr>While you’re waiting, check out SQL Prompt</vt:lpstr>
      <vt:lpstr>While you’re waiting, go on Twitter</vt:lpstr>
      <vt:lpstr>  Be sure to note down/tweet your questions to ask the speaker during the Q&amp;A at the end of the session</vt:lpstr>
      <vt:lpstr>Once you’ve viewed today’s sessions, please complete the online feedback form</vt:lpstr>
      <vt:lpstr>Practice Fusion is Hiring!</vt:lpstr>
      <vt:lpstr>Who am I?</vt:lpstr>
      <vt:lpstr>About Practice Fusion</vt:lpstr>
      <vt:lpstr>Why am I here?</vt:lpstr>
      <vt:lpstr>What is this?</vt:lpstr>
      <vt:lpstr>Prerequisites</vt:lpstr>
      <vt:lpstr>What software is used?</vt:lpstr>
      <vt:lpstr>What is SQL Source Control</vt:lpstr>
      <vt:lpstr>What is SQL Source Control?</vt:lpstr>
      <vt:lpstr>Demo Environment</vt:lpstr>
      <vt:lpstr>Commiting Changes to Source Control</vt:lpstr>
      <vt:lpstr>How does Continuous Integration fit in?</vt:lpstr>
      <vt:lpstr>I’M THE ONE WHO DROPS TABLES! (demo)</vt:lpstr>
      <vt:lpstr>Deploying Changes to Different Environments</vt:lpstr>
      <vt:lpstr>Deploying to Dev / QA</vt:lpstr>
      <vt:lpstr>Creating a Database “Version”</vt:lpstr>
      <vt:lpstr>Versioning your Database</vt:lpstr>
      <vt:lpstr>Unit Testing with tSQLt  and SQL Test</vt:lpstr>
      <vt:lpstr>Unit Testing with tSQLt / SQL Test</vt:lpstr>
      <vt:lpstr>Migrations</vt:lpstr>
      <vt:lpstr>Springer’s Final Thought</vt:lpstr>
      <vt:lpstr>Considerations</vt:lpstr>
      <vt:lpstr>Appendix 1: Other CI Servers</vt:lpstr>
      <vt:lpstr>Appendix 2: Other Source Control Systems</vt:lpstr>
      <vt:lpstr>Links / Contact Info</vt:lpstr>
    </vt:vector>
  </TitlesOfParts>
  <Company>Red Gate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Matthew Tye</dc:creator>
  <cp:lastModifiedBy>Ernest Hwang</cp:lastModifiedBy>
  <cp:revision>102</cp:revision>
  <dcterms:created xsi:type="dcterms:W3CDTF">2011-06-22T09:06:31Z</dcterms:created>
  <dcterms:modified xsi:type="dcterms:W3CDTF">2013-10-09T07:46:21Z</dcterms:modified>
</cp:coreProperties>
</file>